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8288000" cy="10287000"/>
  <p:notesSz cx="6858000" cy="9144000"/>
  <p:embeddedFontLst>
    <p:embeddedFont>
      <p:font typeface="Klein Bold" panose="020B0604020202020204" charset="0"/>
      <p:regular r:id="rId15"/>
    </p:embeddedFont>
    <p:embeddedFont>
      <p:font typeface="Times New Roman Bold" panose="02020803070505020304" charset="0"/>
      <p:regular r:id="rId16"/>
      <p:bold r:id="rId17"/>
    </p:embeddedFont>
    <p:embeddedFont>
      <p:font typeface="Times New Roman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18897" y="923925"/>
            <a:ext cx="9769103" cy="921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Title :   Krushi Mitra</a:t>
            </a:r>
          </a:p>
          <a:p>
            <a:pPr algn="l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Name :  LO-KI DEV</a:t>
            </a:r>
          </a:p>
          <a:p>
            <a:pPr algn="l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 : </a:t>
            </a:r>
          </a:p>
          <a:p>
            <a:pPr marL="813694" lvl="1" indent="-406847" algn="l">
              <a:lnSpc>
                <a:spcPts val="4824"/>
              </a:lnSpc>
              <a:buAutoNum type="arabicPeriod"/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 Sriharsha</a:t>
            </a:r>
          </a:p>
          <a:p>
            <a:pPr marL="813694" lvl="1" indent="-406847" algn="l">
              <a:lnSpc>
                <a:spcPts val="4824"/>
              </a:lnSpc>
              <a:buAutoNum type="arabicPeriod"/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 Amaravathi</a:t>
            </a:r>
          </a:p>
          <a:p>
            <a:pPr marL="813694" lvl="1" indent="-406847" algn="l">
              <a:lnSpc>
                <a:spcPts val="4824"/>
              </a:lnSpc>
              <a:buAutoNum type="arabicPeriod"/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Safoora Amjad Khan</a:t>
            </a:r>
          </a:p>
          <a:p>
            <a:pPr algn="l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Hackathon Name : AI HACK DAY</a:t>
            </a:r>
          </a:p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</a:t>
            </a:r>
          </a:p>
          <a:p>
            <a:pPr algn="l">
              <a:lnSpc>
                <a:spcPts val="4824"/>
              </a:lnSpc>
            </a:pPr>
            <a:r>
              <a:rPr lang="en-US" sz="376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4824"/>
              </a:lnSpc>
            </a:pPr>
            <a:endParaRPr lang="en-US" sz="376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7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3962" y="420687"/>
            <a:ext cx="14640077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Feasibility &amp; Real-World Impact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386" y="1663535"/>
            <a:ext cx="17027914" cy="746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2"/>
              </a:lnSpc>
              <a:spcBef>
                <a:spcPct val="0"/>
              </a:spcBef>
            </a:pPr>
            <a:r>
              <a:rPr lang="en-US" sz="2830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Real-World Problem Solved: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Eliminates delays in traditional soil analysis.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Addresses poor crop selection and low yields.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Overcomes language barriers for Telangana farmers.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urban farming in space-constrained cities.</a:t>
            </a:r>
          </a:p>
          <a:p>
            <a:pPr algn="l">
              <a:lnSpc>
                <a:spcPts val="3962"/>
              </a:lnSpc>
              <a:spcBef>
                <a:spcPct val="0"/>
              </a:spcBef>
            </a:pPr>
            <a:r>
              <a:rPr lang="en-US" sz="2830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Practical Application: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Rural: 92% accurate crop predictions for better planning.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Urban: 80% success in modern cultivation methods.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decision-making time by 70%.</a:t>
            </a:r>
          </a:p>
          <a:p>
            <a:pPr algn="l">
              <a:lnSpc>
                <a:spcPts val="3962"/>
              </a:lnSpc>
              <a:spcBef>
                <a:spcPct val="0"/>
              </a:spcBef>
            </a:pPr>
            <a:r>
              <a:rPr lang="en-US" sz="2830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User/Market Impact: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Boosts farmer productivity and income.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Cuts fertilizer waste, enhancing sustainability.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Expands market reach with urban food production.</a:t>
            </a:r>
          </a:p>
          <a:p>
            <a:pPr marL="611076" lvl="1" indent="-305538" algn="l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Strengthens food security efforts in India.</a:t>
            </a:r>
          </a:p>
          <a:p>
            <a:pPr algn="l">
              <a:lnSpc>
                <a:spcPts val="3962"/>
              </a:lnSpc>
            </a:pPr>
            <a:endParaRPr lang="en-US" sz="2830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573B2C26-438B-0482-9D82-57479D8E0BE9}"/>
              </a:ext>
            </a:extLst>
          </p:cNvPr>
          <p:cNvSpPr txBox="1"/>
          <p:nvPr/>
        </p:nvSpPr>
        <p:spPr>
          <a:xfrm>
            <a:off x="1823962" y="420687"/>
            <a:ext cx="14640077" cy="10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44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RESULTS: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DFCE4-5920-8BD0-08F4-452940B5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32909"/>
            <a:ext cx="8420100" cy="842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433EC-8809-AC9F-4054-D369C11A1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638300"/>
            <a:ext cx="7853439" cy="78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73033"/>
              </p:ext>
            </p:extLst>
          </p:nvPr>
        </p:nvGraphicFramePr>
        <p:xfrm>
          <a:off x="0" y="4399802"/>
          <a:ext cx="7199910" cy="7533189"/>
        </p:xfrm>
        <a:graphic>
          <a:graphicData uri="http://schemas.openxmlformats.org/drawingml/2006/table">
            <a:tbl>
              <a:tblPr/>
              <a:tblGrid>
                <a:gridCol w="77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831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Current Limitations</a:t>
                      </a:r>
                      <a:endParaRPr lang="en-US" sz="1100" dirty="0"/>
                    </a:p>
                    <a:p>
                      <a:pPr marL="647700" lvl="1" indent="-323850" algn="l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Focuses only on NPK, excludes micro-nutrients.</a:t>
                      </a:r>
                    </a:p>
                    <a:p>
                      <a:pPr marL="647700" lvl="1" indent="-323850" algn="l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Chatbot lacks deep region-specific pesticide data.</a:t>
                      </a:r>
                    </a:p>
                    <a:p>
                      <a:pPr marL="647700" lvl="1" indent="-323850" algn="l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real-time weather or pest integration.</a:t>
                      </a:r>
                    </a:p>
                    <a:p>
                      <a:pPr marL="647700" lvl="1" indent="-323850" algn="l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Urban setup costs may deter initial adoption.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116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8268" y="1257300"/>
            <a:ext cx="13991465" cy="1803166"/>
            <a:chOff x="0" y="0"/>
            <a:chExt cx="18655286" cy="240422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Future Work &amp; Vision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77900"/>
              <a:ext cx="18655286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27138"/>
              </p:ext>
            </p:extLst>
          </p:nvPr>
        </p:nvGraphicFramePr>
        <p:xfrm>
          <a:off x="9525000" y="4447088"/>
          <a:ext cx="7199910" cy="8314239"/>
        </p:xfrm>
        <a:graphic>
          <a:graphicData uri="http://schemas.openxmlformats.org/drawingml/2006/table">
            <a:tbl>
              <a:tblPr/>
              <a:tblGrid>
                <a:gridCol w="77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507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Potential Improvements</a:t>
                      </a:r>
                      <a:endParaRPr lang="en-US" sz="1100" dirty="0"/>
                    </a:p>
                    <a:p>
                      <a:pPr marL="755647" lvl="1" indent="-377824" algn="l">
                        <a:lnSpc>
                          <a:spcPts val="4899"/>
                        </a:lnSpc>
                        <a:buFont typeface="Arial"/>
                        <a:buChar char="•"/>
                      </a:pPr>
                      <a:r>
                        <a:rPr lang="en-US" sz="349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Include weather forecasts and pest alerts.</a:t>
                      </a:r>
                    </a:p>
                    <a:p>
                      <a:pPr marL="755647" lvl="1" indent="-377824" algn="l">
                        <a:lnSpc>
                          <a:spcPts val="4899"/>
                        </a:lnSpc>
                        <a:buFont typeface="Arial"/>
                        <a:buChar char="•"/>
                      </a:pPr>
                      <a:r>
                        <a:rPr lang="en-US" sz="349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Expand soil analysis to micro-nutrients.</a:t>
                      </a:r>
                    </a:p>
                    <a:p>
                      <a:pPr marL="755647" lvl="1" indent="-377824" algn="l">
                        <a:lnSpc>
                          <a:spcPts val="4899"/>
                        </a:lnSpc>
                        <a:buFont typeface="Arial"/>
                        <a:buChar char="•"/>
                      </a:pPr>
                      <a:r>
                        <a:rPr lang="en-US" sz="349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 chatbot with advanced NLP and data.</a:t>
                      </a:r>
                    </a:p>
                    <a:p>
                      <a:pPr marL="755647" lvl="1" indent="-377824" algn="l">
                        <a:lnSpc>
                          <a:spcPts val="4899"/>
                        </a:lnSpc>
                        <a:buFont typeface="Arial"/>
                        <a:buChar char="•"/>
                      </a:pPr>
                      <a:r>
                        <a:rPr lang="en-US" sz="349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 a mobile app for broader access.</a:t>
                      </a:r>
                    </a:p>
                    <a:p>
                      <a:pPr algn="l">
                        <a:lnSpc>
                          <a:spcPts val="4899"/>
                        </a:lnSpc>
                      </a:pPr>
                      <a:endParaRPr lang="en-US" sz="3499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036617D9-CB7E-0A2A-E5D0-09EB948CBBF2}"/>
              </a:ext>
            </a:extLst>
          </p:cNvPr>
          <p:cNvSpPr txBox="1"/>
          <p:nvPr/>
        </p:nvSpPr>
        <p:spPr>
          <a:xfrm>
            <a:off x="1066800" y="495300"/>
            <a:ext cx="13991465" cy="10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44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IOT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27DBD-EB43-81DE-4EC3-091D658AE1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691" y="495300"/>
            <a:ext cx="3101147" cy="4134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C04B5-D1BF-14A3-7314-69FF19F9A8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500" y="5448300"/>
            <a:ext cx="5189528" cy="38921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59B830-7A95-4F1C-D414-610A2410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24100"/>
            <a:ext cx="10149268" cy="655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48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2945103"/>
            <a:ext cx="18288000" cy="7341897"/>
            <a:chOff x="0" y="0"/>
            <a:chExt cx="4816593" cy="1933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933668"/>
            </a:xfrm>
            <a:custGeom>
              <a:avLst/>
              <a:gdLst/>
              <a:ahLst/>
              <a:cxnLst/>
              <a:rect l="l" t="t" r="r" b="b"/>
              <a:pathLst>
                <a:path w="4816592" h="1933668">
                  <a:moveTo>
                    <a:pt x="0" y="0"/>
                  </a:moveTo>
                  <a:lnTo>
                    <a:pt x="4816592" y="0"/>
                  </a:lnTo>
                  <a:lnTo>
                    <a:pt x="4816592" y="1933668"/>
                  </a:lnTo>
                  <a:lnTo>
                    <a:pt x="0" y="193366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4816593" cy="2038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23147" y="1500477"/>
            <a:ext cx="18288000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>
                <a:solidFill>
                  <a:srgbClr val="C0CFE1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Introduction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4999" b="1">
              <a:solidFill>
                <a:srgbClr val="C0CFE1"/>
              </a:solidFill>
              <a:latin typeface="Times New Roman Semi-Bold"/>
              <a:ea typeface="Times New Roman Semi-Bold"/>
              <a:cs typeface="Times New Roman Semi-Bold"/>
              <a:sym typeface="Times New Roman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573" y="3178729"/>
            <a:ext cx="18064853" cy="439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6"/>
              </a:lnSpc>
              <a:spcBef>
                <a:spcPct val="0"/>
              </a:spcBef>
            </a:pPr>
            <a:r>
              <a:rPr lang="en-US" sz="34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Statement:</a:t>
            </a:r>
          </a:p>
          <a:p>
            <a:pPr algn="l">
              <a:lnSpc>
                <a:spcPts val="7236"/>
              </a:lnSpc>
            </a:pPr>
            <a:endParaRPr lang="en-US" sz="3475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747"/>
              </a:lnSpc>
            </a:pPr>
            <a:r>
              <a:rPr lang="en-US" sz="31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blends machine learning with advanced technology to deliver precise crop selection and soil management insights for Telangana farmers. A web platform provides nutrient predictions, fertilizer analysis, and regional recommendations. Real-time soil analysis and a Telugu chatbot improve accessibility, targeting higher yields and food security.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7882" y="0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64997" y="1026861"/>
            <a:ext cx="14013880" cy="882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3"/>
              </a:lnSpc>
            </a:pPr>
            <a:r>
              <a:rPr lang="en-US" sz="3702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Objective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Agricultural Solution 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Platform Features 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Soil Analysis 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Telugu Chatbot Support 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in Telugu  </a:t>
            </a:r>
          </a:p>
          <a:p>
            <a:pPr marL="713004" lvl="1" indent="-356502" algn="just">
              <a:lnSpc>
                <a:spcPts val="4623"/>
              </a:lnSpc>
              <a:buAutoNum type="arabicPeriod"/>
            </a:pPr>
            <a:r>
              <a:rPr lang="en-US" sz="3302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Bridging Tech &amp; Farming</a:t>
            </a:r>
          </a:p>
          <a:p>
            <a:pPr algn="just">
              <a:lnSpc>
                <a:spcPts val="5179"/>
              </a:lnSpc>
            </a:pPr>
            <a:endParaRPr lang="en-US" sz="3302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179"/>
              </a:lnSpc>
            </a:pPr>
            <a:r>
              <a:rPr lang="en-US" sz="3699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 of the Project:</a:t>
            </a:r>
          </a:p>
          <a:p>
            <a:pPr marL="681810" lvl="1" indent="-340905" algn="just">
              <a:lnSpc>
                <a:spcPts val="4421"/>
              </a:lnSpc>
              <a:buAutoNum type="arabicPeriod"/>
            </a:pPr>
            <a:r>
              <a:rPr lang="en-US" sz="3157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agricultural data integration</a:t>
            </a:r>
          </a:p>
          <a:p>
            <a:pPr marL="681810" lvl="1" indent="-340905" algn="just">
              <a:lnSpc>
                <a:spcPts val="4421"/>
              </a:lnSpc>
              <a:buAutoNum type="arabicPeriod"/>
            </a:pPr>
            <a:r>
              <a:rPr lang="en-US" sz="3157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learning-based predictive models</a:t>
            </a:r>
          </a:p>
          <a:p>
            <a:pPr marL="681810" lvl="1" indent="-340905" algn="just">
              <a:lnSpc>
                <a:spcPts val="4421"/>
              </a:lnSpc>
              <a:buAutoNum type="arabicPeriod"/>
            </a:pPr>
            <a:r>
              <a:rPr lang="en-US" sz="3157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Multi-language support (Telugu)</a:t>
            </a:r>
          </a:p>
          <a:p>
            <a:pPr marL="681810" lvl="1" indent="-340905" algn="just">
              <a:lnSpc>
                <a:spcPts val="4421"/>
              </a:lnSpc>
              <a:buAutoNum type="arabicPeriod"/>
            </a:pPr>
            <a:r>
              <a:rPr lang="en-US" sz="3157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platform accessibility</a:t>
            </a:r>
          </a:p>
          <a:p>
            <a:pPr algn="just">
              <a:lnSpc>
                <a:spcPts val="4421"/>
              </a:lnSpc>
            </a:pPr>
            <a:endParaRPr lang="en-US" sz="3157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421"/>
              </a:lnSpc>
            </a:pPr>
            <a:endParaRPr lang="en-US" sz="3157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08998" y="217903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5276313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71209" y="5380248"/>
            <a:ext cx="7769952" cy="4207617"/>
            <a:chOff x="0" y="0"/>
            <a:chExt cx="10359937" cy="561015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35993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Inspiration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47918"/>
              <a:ext cx="10359937" cy="436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Supporting small and marginal farmers</a:t>
              </a:r>
            </a:p>
            <a:p>
              <a:pPr marL="669286" lvl="1" indent="-334643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Addressing agricultural productivity challenges</a:t>
              </a:r>
            </a:p>
            <a:p>
              <a:pPr marL="669286" lvl="1" indent="-334643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Empowering data-driven farming decisions</a:t>
              </a:r>
            </a:p>
            <a:p>
              <a:pPr marL="0" lvl="0" indent="0" algn="l">
                <a:lnSpc>
                  <a:spcPts val="4339"/>
                </a:lnSpc>
                <a:spcBef>
                  <a:spcPct val="0"/>
                </a:spcBef>
              </a:pPr>
              <a:endParaRPr lang="en-US" sz="30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47863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766238"/>
            <a:ext cx="6746873" cy="3259455"/>
            <a:chOff x="0" y="0"/>
            <a:chExt cx="8995831" cy="43459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Innovation and Creativity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581188"/>
              <a:ext cx="7058405" cy="76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71209" y="705182"/>
            <a:ext cx="7769952" cy="3591628"/>
            <a:chOff x="0" y="0"/>
            <a:chExt cx="10359937" cy="478883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1035993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Unique Concept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7443"/>
              <a:ext cx="10359937" cy="353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 </a:t>
              </a:r>
              <a:r>
                <a:rPr lang="en-US" sz="2999" dirty="0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platform offering personalized Telugu agricultural recommendations</a:t>
              </a:r>
            </a:p>
            <a:p>
              <a:pPr marL="647697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Real-time, context-specific crop strategies</a:t>
              </a:r>
            </a:p>
            <a:p>
              <a:pPr marL="647697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Integration of hyperlocal environmental data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 dirty="0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09139" y="2426442"/>
            <a:ext cx="508896" cy="508896"/>
          </a:xfrm>
          <a:custGeom>
            <a:avLst/>
            <a:gdLst/>
            <a:ahLst/>
            <a:cxnLst/>
            <a:rect l="l" t="t" r="r" b="b"/>
            <a:pathLst>
              <a:path w="508896" h="508896">
                <a:moveTo>
                  <a:pt x="0" y="0"/>
                </a:moveTo>
                <a:lnTo>
                  <a:pt x="508896" y="0"/>
                </a:lnTo>
                <a:lnTo>
                  <a:pt x="508896" y="508895"/>
                </a:lnTo>
                <a:lnTo>
                  <a:pt x="0" y="508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88347"/>
            <a:ext cx="5534402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Creative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078779"/>
            <a:ext cx="875680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Nutrient-Based Crop Prediction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409139" y="3863726"/>
            <a:ext cx="508896" cy="508896"/>
          </a:xfrm>
          <a:custGeom>
            <a:avLst/>
            <a:gdLst/>
            <a:ahLst/>
            <a:cxnLst/>
            <a:rect l="l" t="t" r="r" b="b"/>
            <a:pathLst>
              <a:path w="508896" h="508896">
                <a:moveTo>
                  <a:pt x="0" y="0"/>
                </a:moveTo>
                <a:lnTo>
                  <a:pt x="508896" y="0"/>
                </a:lnTo>
                <a:lnTo>
                  <a:pt x="508896" y="508896"/>
                </a:lnTo>
                <a:lnTo>
                  <a:pt x="0" y="50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9139" y="5226249"/>
            <a:ext cx="508896" cy="508896"/>
          </a:xfrm>
          <a:custGeom>
            <a:avLst/>
            <a:gdLst/>
            <a:ahLst/>
            <a:cxnLst/>
            <a:rect l="l" t="t" r="r" b="b"/>
            <a:pathLst>
              <a:path w="508896" h="508896">
                <a:moveTo>
                  <a:pt x="0" y="0"/>
                </a:moveTo>
                <a:lnTo>
                  <a:pt x="508896" y="0"/>
                </a:lnTo>
                <a:lnTo>
                  <a:pt x="508896" y="508896"/>
                </a:lnTo>
                <a:lnTo>
                  <a:pt x="0" y="50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09139" y="6555519"/>
            <a:ext cx="508896" cy="508896"/>
          </a:xfrm>
          <a:custGeom>
            <a:avLst/>
            <a:gdLst/>
            <a:ahLst/>
            <a:cxnLst/>
            <a:rect l="l" t="t" r="r" b="b"/>
            <a:pathLst>
              <a:path w="508896" h="508896">
                <a:moveTo>
                  <a:pt x="0" y="0"/>
                </a:moveTo>
                <a:lnTo>
                  <a:pt x="508896" y="0"/>
                </a:lnTo>
                <a:lnTo>
                  <a:pt x="508896" y="508896"/>
                </a:lnTo>
                <a:lnTo>
                  <a:pt x="0" y="50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3516063"/>
            <a:ext cx="875680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Fertilizer Requirement Analysis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4954338"/>
            <a:ext cx="875680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District-Specific Recommendations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6479319"/>
            <a:ext cx="875680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Telugu Chatbot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2A2E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43701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6"/>
                </a:lnTo>
                <a:lnTo>
                  <a:pt x="0" y="360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7466" y="3792875"/>
            <a:ext cx="481234" cy="425891"/>
            <a:chOff x="0" y="0"/>
            <a:chExt cx="91842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7466" y="506249"/>
            <a:ext cx="15859994" cy="121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7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Implementation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022" y="2522875"/>
            <a:ext cx="5897198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 Used: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434" y="3703781"/>
            <a:ext cx="415637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7466" y="4453244"/>
            <a:ext cx="481234" cy="425891"/>
            <a:chOff x="0" y="0"/>
            <a:chExt cx="91842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434" y="4329419"/>
            <a:ext cx="229790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Platform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7434" y="4991336"/>
            <a:ext cx="13491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47466" y="5117260"/>
            <a:ext cx="481234" cy="425891"/>
            <a:chOff x="0" y="0"/>
            <a:chExt cx="91842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97434" y="5771115"/>
            <a:ext cx="3337322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 Support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7466" y="5781276"/>
            <a:ext cx="481234" cy="425891"/>
            <a:chOff x="0" y="0"/>
            <a:chExt cx="918421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08296" cy="2778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6849" y="234120"/>
            <a:ext cx="9120419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Flow chart</a:t>
            </a:r>
          </a:p>
          <a:p>
            <a:pPr algn="l">
              <a:lnSpc>
                <a:spcPts val="9099"/>
              </a:lnSpc>
            </a:pPr>
            <a:endParaRPr lang="en-US" sz="6999" b="1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6849" y="2647777"/>
            <a:ext cx="823410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203057" y="72195"/>
            <a:ext cx="908494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5396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Technical Components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27268" y="3039352"/>
            <a:ext cx="481234" cy="425891"/>
            <a:chOff x="0" y="0"/>
            <a:chExt cx="91842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27268" y="4419228"/>
            <a:ext cx="481234" cy="425891"/>
            <a:chOff x="0" y="0"/>
            <a:chExt cx="918421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27268" y="5797619"/>
            <a:ext cx="481234" cy="425891"/>
            <a:chOff x="0" y="0"/>
            <a:chExt cx="918421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82137" y="2915527"/>
            <a:ext cx="6973491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crop recommendation algorithm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2137" y="4295403"/>
            <a:ext cx="547657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Geospatial land strategy mapping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82137" y="5676528"/>
            <a:ext cx="673119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environmental data integration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82137" y="6770172"/>
            <a:ext cx="13491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9427268" y="6963406"/>
            <a:ext cx="481234" cy="425891"/>
            <a:chOff x="0" y="0"/>
            <a:chExt cx="918421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8421" cy="812800"/>
            </a:xfrm>
            <a:custGeom>
              <a:avLst/>
              <a:gdLst/>
              <a:ahLst/>
              <a:cxnLst/>
              <a:rect l="l" t="t" r="r" b="b"/>
              <a:pathLst>
                <a:path w="918421" h="812800">
                  <a:moveTo>
                    <a:pt x="459210" y="0"/>
                  </a:moveTo>
                  <a:lnTo>
                    <a:pt x="918421" y="406400"/>
                  </a:lnTo>
                  <a:lnTo>
                    <a:pt x="459210" y="812800"/>
                  </a:lnTo>
                  <a:lnTo>
                    <a:pt x="0" y="406400"/>
                  </a:lnTo>
                  <a:lnTo>
                    <a:pt x="459210" y="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57854" y="34925"/>
              <a:ext cx="60271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0B8A739-9803-494D-D40C-BED5FD751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65" y="1802198"/>
            <a:ext cx="6595256" cy="7913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375" y="1799584"/>
            <a:ext cx="892650" cy="8926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90976" y="90976"/>
              <a:ext cx="630849" cy="630849"/>
            </a:xfrm>
            <a:custGeom>
              <a:avLst/>
              <a:gdLst/>
              <a:ahLst/>
              <a:cxnLst/>
              <a:rect l="l" t="t" r="r" b="b"/>
              <a:pathLst>
                <a:path w="630849" h="630849">
                  <a:moveTo>
                    <a:pt x="518624" y="112224"/>
                  </a:moveTo>
                  <a:lnTo>
                    <a:pt x="518624" y="112224"/>
                  </a:lnTo>
                  <a:cubicBezTo>
                    <a:pt x="630848" y="224448"/>
                    <a:pt x="630848" y="406400"/>
                    <a:pt x="518624" y="518624"/>
                  </a:cubicBezTo>
                  <a:lnTo>
                    <a:pt x="518624" y="518624"/>
                  </a:lnTo>
                  <a:cubicBezTo>
                    <a:pt x="406400" y="630848"/>
                    <a:pt x="224448" y="630848"/>
                    <a:pt x="112224" y="518624"/>
                  </a:cubicBezTo>
                  <a:lnTo>
                    <a:pt x="112224" y="518624"/>
                  </a:lnTo>
                  <a:cubicBezTo>
                    <a:pt x="0" y="406400"/>
                    <a:pt x="0" y="224448"/>
                    <a:pt x="112224" y="112224"/>
                  </a:cubicBezTo>
                  <a:lnTo>
                    <a:pt x="112224" y="112224"/>
                  </a:lnTo>
                  <a:cubicBezTo>
                    <a:pt x="224448" y="0"/>
                    <a:pt x="406400" y="0"/>
                    <a:pt x="518624" y="11222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026" y="420687"/>
            <a:ext cx="1806994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Detailed Technical Implementation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4231936" y="5162550"/>
            <a:ext cx="1586999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350501" y="5162550"/>
            <a:ext cx="1586999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2469065" y="5162550"/>
            <a:ext cx="1586999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4816593" cy="37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75025" y="1791884"/>
            <a:ext cx="489178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469" y="2717634"/>
            <a:ext cx="13999285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Classifier: 92% accuracy in crop prediction.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MultiOutput Regressor: Precise NPK recommendations for crops.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Boosting: High-yield crop ranking and land allocation.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 Neighbors: Suggests similar crops for flexibility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6469" y="5010150"/>
            <a:ext cx="11809612" cy="348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&amp; Solutions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real-time data → Solution: Robust static datasets.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Telugu translation accuracy → Solution: Googletrans integration.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complexity → Solution: Ensemble techniques, tuning.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adoption → Solution: Simple UI, regional language support.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82375" y="4985934"/>
            <a:ext cx="892650" cy="8926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90976" y="90976"/>
              <a:ext cx="630849" cy="630849"/>
            </a:xfrm>
            <a:custGeom>
              <a:avLst/>
              <a:gdLst/>
              <a:ahLst/>
              <a:cxnLst/>
              <a:rect l="l" t="t" r="r" b="b"/>
              <a:pathLst>
                <a:path w="630849" h="630849">
                  <a:moveTo>
                    <a:pt x="518624" y="112224"/>
                  </a:moveTo>
                  <a:lnTo>
                    <a:pt x="518624" y="112224"/>
                  </a:lnTo>
                  <a:cubicBezTo>
                    <a:pt x="630848" y="224448"/>
                    <a:pt x="630848" y="406400"/>
                    <a:pt x="518624" y="518624"/>
                  </a:cubicBezTo>
                  <a:lnTo>
                    <a:pt x="518624" y="518624"/>
                  </a:lnTo>
                  <a:cubicBezTo>
                    <a:pt x="406400" y="630848"/>
                    <a:pt x="224448" y="630848"/>
                    <a:pt x="112224" y="518624"/>
                  </a:cubicBezTo>
                  <a:lnTo>
                    <a:pt x="112224" y="518624"/>
                  </a:lnTo>
                  <a:cubicBezTo>
                    <a:pt x="0" y="406400"/>
                    <a:pt x="0" y="224448"/>
                    <a:pt x="112224" y="112224"/>
                  </a:cubicBezTo>
                  <a:lnTo>
                    <a:pt x="112224" y="112224"/>
                  </a:lnTo>
                  <a:cubicBezTo>
                    <a:pt x="224448" y="0"/>
                    <a:pt x="406400" y="0"/>
                    <a:pt x="518624" y="11222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4816593" cy="721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652770"/>
            <a:ext cx="6044810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Architecture Highlights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42260" y="3341620"/>
            <a:ext cx="7116232" cy="1411404"/>
            <a:chOff x="0" y="0"/>
            <a:chExt cx="9488309" cy="1881872"/>
          </a:xfrm>
        </p:grpSpPr>
        <p:sp>
          <p:nvSpPr>
            <p:cNvPr id="7" name="Freeform 7"/>
            <p:cNvSpPr/>
            <p:nvPr/>
          </p:nvSpPr>
          <p:spPr>
            <a:xfrm>
              <a:off x="0" y="694814"/>
              <a:ext cx="522130" cy="522130"/>
            </a:xfrm>
            <a:custGeom>
              <a:avLst/>
              <a:gdLst/>
              <a:ahLst/>
              <a:cxnLst/>
              <a:rect l="l" t="t" r="r" b="b"/>
              <a:pathLst>
                <a:path w="522130" h="522130">
                  <a:moveTo>
                    <a:pt x="0" y="0"/>
                  </a:moveTo>
                  <a:lnTo>
                    <a:pt x="522130" y="0"/>
                  </a:lnTo>
                  <a:lnTo>
                    <a:pt x="522130" y="522131"/>
                  </a:lnTo>
                  <a:lnTo>
                    <a:pt x="0" y="522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240332" y="-104775"/>
              <a:ext cx="8247977" cy="198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4"/>
                </a:lnSpc>
              </a:pPr>
              <a:r>
                <a:rPr lang="en-US" sz="2831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Layer: Static datasets (soil, yield, market) as input.</a:t>
              </a:r>
            </a:p>
            <a:p>
              <a:pPr marL="0" lvl="0" indent="0" algn="l">
                <a:lnSpc>
                  <a:spcPts val="3964"/>
                </a:lnSpc>
                <a:spcBef>
                  <a:spcPct val="0"/>
                </a:spcBef>
              </a:pPr>
              <a:endParaRPr lang="en-US" sz="2831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42260" y="4449695"/>
            <a:ext cx="7539863" cy="1495425"/>
            <a:chOff x="0" y="0"/>
            <a:chExt cx="10053151" cy="1993901"/>
          </a:xfrm>
        </p:grpSpPr>
        <p:sp>
          <p:nvSpPr>
            <p:cNvPr id="10" name="Freeform 10"/>
            <p:cNvSpPr/>
            <p:nvPr/>
          </p:nvSpPr>
          <p:spPr>
            <a:xfrm>
              <a:off x="0" y="72034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114300"/>
              <a:ext cx="8738982" cy="2108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Processing Layer: ML models analyze and predict outcomes.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2260" y="5696837"/>
            <a:ext cx="7539863" cy="1495425"/>
            <a:chOff x="0" y="0"/>
            <a:chExt cx="10053151" cy="1993901"/>
          </a:xfrm>
        </p:grpSpPr>
        <p:sp>
          <p:nvSpPr>
            <p:cNvPr id="13" name="Freeform 13"/>
            <p:cNvSpPr/>
            <p:nvPr/>
          </p:nvSpPr>
          <p:spPr>
            <a:xfrm>
              <a:off x="0" y="72034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114300"/>
              <a:ext cx="8738982" cy="2108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Presentation Layer: Flask web app + Telugu chatbot interface.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642260" y="6954137"/>
            <a:ext cx="7539863" cy="1495425"/>
            <a:chOff x="0" y="0"/>
            <a:chExt cx="10053151" cy="1993901"/>
          </a:xfrm>
        </p:grpSpPr>
        <p:sp>
          <p:nvSpPr>
            <p:cNvPr id="18" name="Freeform 18"/>
            <p:cNvSpPr/>
            <p:nvPr/>
          </p:nvSpPr>
          <p:spPr>
            <a:xfrm>
              <a:off x="0" y="72034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314169" y="-114300"/>
              <a:ext cx="8738982" cy="2108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Translation Layer: Googletrans for bilingual outputs.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513</Words>
  <Application>Microsoft Office PowerPoint</Application>
  <PresentationFormat>Custom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 Bold</vt:lpstr>
      <vt:lpstr>Klein Bold</vt:lpstr>
      <vt:lpstr>Times New Roman Semi-Bold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RAMYA</dc:creator>
  <cp:lastModifiedBy>POBBATHI AMARAVATHI</cp:lastModifiedBy>
  <cp:revision>4</cp:revision>
  <dcterms:created xsi:type="dcterms:W3CDTF">2006-08-16T00:00:00Z</dcterms:created>
  <dcterms:modified xsi:type="dcterms:W3CDTF">2025-04-13T07:34:51Z</dcterms:modified>
  <dc:identifier>DAGdTgr77W0</dc:identifier>
</cp:coreProperties>
</file>